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71" r:id="rId9"/>
    <p:sldId id="272" r:id="rId10"/>
    <p:sldId id="273" r:id="rId11"/>
    <p:sldId id="274" r:id="rId12"/>
    <p:sldId id="261" r:id="rId13"/>
    <p:sldId id="275" r:id="rId14"/>
    <p:sldId id="276" r:id="rId15"/>
    <p:sldId id="277" r:id="rId16"/>
    <p:sldId id="262" r:id="rId17"/>
    <p:sldId id="263" r:id="rId18"/>
    <p:sldId id="264" r:id="rId19"/>
    <p:sldId id="265" r:id="rId20"/>
    <p:sldId id="266" r:id="rId21"/>
    <p:sldId id="278" r:id="rId22"/>
    <p:sldId id="267" r:id="rId23"/>
    <p:sldId id="268" r:id="rId24"/>
    <p:sldId id="269"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2.xml"/><Relationship Id="rId8" Type="http://schemas.openxmlformats.org/officeDocument/2006/relationships/slide" Target="../slides/slide20.xml"/><Relationship Id="rId7" Type="http://schemas.openxmlformats.org/officeDocument/2006/relationships/slide" Target="../slides/slide18.xml"/><Relationship Id="rId6" Type="http://schemas.openxmlformats.org/officeDocument/2006/relationships/slide" Target="../slides/slide16.xml"/><Relationship Id="rId5" Type="http://schemas.openxmlformats.org/officeDocument/2006/relationships/slide" Target="../slides/slide14.xml"/><Relationship Id="rId4" Type="http://schemas.openxmlformats.org/officeDocument/2006/relationships/slide" Target="../slides/slide4.xml"/><Relationship Id="rId3" Type="http://schemas.openxmlformats.org/officeDocument/2006/relationships/slide" Target="../slides/slide3.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2e41ece1ff773283#tid=67ea659d0d55a600091128d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ec0d150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954f6065d&amp;cid=954f6065d&amp;vtp=1">
            <a:hlinkClick r:id="rId3"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9f0415058&amp;cid=9f0415058&amp;vtp=1">
            <a:hlinkClick r:id="rId4"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364967a3e&amp;cid=364967a3e&amp;vtp=1">
            <a:hlinkClick r:id="rId5"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9c909b426&amp;cid=9c909b426&amp;vtp=1">
            <a:hlinkClick r:id="rId6"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ffc30ace7&amp;cid=ffc30ace7&amp;vtp=1">
            <a:hlinkClick r:id="rId7"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4e37a9bc1&amp;cid=4e37a9bc1&amp;vtp=1">
            <a:hlinkClick r:id="rId8"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70b966144&amp;cid=70b966144&amp;vtp=1">
            <a:hlinkClick r:id="rId9"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ec0d150d5.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ec0d150d5.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课时评价作业（六</a:t>
                </a:r>
                <a:r>
                  <a:rPr lang="en-US" altLang="zh-CN" sz="40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4000" b="1"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怜悯是人的天性</a:t>
                </a:r>
                <a:endParaRPr lang="en-US" altLang="zh-CN" sz="4000" dirty="0"/>
              </a:p>
            </p:txBody>
          </p:sp>
        </mc:Choice>
        <mc:Fallback>
          <p:sp>
            <p:nvSpPr>
              <p:cNvPr id="3" name="C_1_BD#ec0d150d5.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2#b7cfc94ab?pid=df03f1b2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卢梭和孟子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同样发掘了人类的怜悯之心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并都曾给予其由衷的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赞美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但对于其各自的理想政治而言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怜悯之心的角色却有较大差异</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由此亦辐射出二者政治哲学的种种差异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孟子由恻隐之心发展出理想政治的学说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从根本上体现了一种情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感主义的进路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代表了儒家政治哲学的一个重要传统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它主张回溯人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的情感本源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从中汲取道德和政治力量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这一传统由孔子发端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中一以贯之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孔子原创性地提出仁学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并以家庭情感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孝悌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2#b7cfc94ab?pid=df03f1b29&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进行定义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率先将家庭情感作为政治情感的重要资源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调人们应重视体会法律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礼仪等背后的情感内涵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从而不是麻木地遵</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循规范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而是同时保有道德敏感性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人而不仁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如礼何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人而不仁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如乐何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八佾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更是赋予情感以形而上的根本地位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喜怒哀乐之未发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发而皆中节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中也者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天下之大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和也者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天下之达道也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李泽厚就指出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心理情感原则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是儒</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区别于其他学说或学派的关键点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孟子关于恻隐之心的学说正体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现了儒家独特的心理情感原则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2#b7cfc94ab?pid=df03f1b29&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卢梭政治哲学所彰显的精神与儒家的仁政情感主义形成了鲜明对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虽然在极度强调理性精神的西方政治哲学传统中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卢梭可被列为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为数不多的重视情感的大师之一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这从其关于怜悯心之道德意义的深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度挖掘剖析可见一斑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但较诸情感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其政治哲学依然更突出地映射出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契约理性精神的烙印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在肯定怜悯心可能具有的道德意义的同时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反思了包括怜悯心在内的自然情感的不稳定性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甚至认为它可能与正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义相冲突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因而在他看来情感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至少自然情感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无论如何不足以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作为政治制度之根基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通过遵守契约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人们进行判断和行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动时诉诸的是理性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而不再是内心本能性的情感冲动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从而正义才得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2#b7cfc94ab?pid=df03f1b29&amp;color=0,0,0&amp;vtp=1&amp;bt=1&amp;bbb=1&amp;hb=1"/>
          <p:cNvSpPr/>
          <p:nvPr/>
        </p:nvSpPr>
        <p:spPr>
          <a:xfrm>
            <a:off x="612648" y="468000"/>
            <a:ext cx="10963656" cy="5969000"/>
          </a:xfrm>
          <a:prstGeom prst="rect">
            <a:avLst/>
          </a:prstGeom>
          <a:noFill/>
        </p:spPr>
        <p:txBody>
          <a:bodyPr wrap="none" lIns="0" tIns="0" rIns="0" bIns="0" rtlCol="0" anchor="t"/>
          <a:lstStyle/>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以取代了本能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在这种理想政治中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契约不仅具有非情感所能取代的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而且最值得推崇的情感恰是那种基于契约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由契约塑造的情感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在此我们甚至可以看到他与柏拉图的遥远呼应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情感被视为善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不稳定的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唯有理性才是不变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恒定的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理想国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中正义的根基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在于理性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卢梭的社会契约本质上正是这种理性精神的体现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无论情感在二者的理想政治中地位有何实质不同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他们都很重视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情感的凝聚力对于政治的意义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他们的理想政体在某种意义上都可被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视为情感共同体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但是这两种情感共同体的运作模式却非常不同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摘编自武云《怜悯之心与理想政治——卢梭“怜悯心”与孟子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恻隐之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”之比较》）</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_1#364967a3e?pid=b7cfc94ab&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9_1#364967a3e.bracket?pid=b7cfc94ab&amp;color=0,0,0&amp;vpa=3&amp;vtp=1"/>
          <p:cNvSpPr/>
          <p:nvPr/>
        </p:nvSpPr>
        <p:spPr>
          <a:xfrm>
            <a:off x="105797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8_2#364967a3e.choices?pid=b7cfc94ab&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曼德维尔认为怜悯心对理性的支持是人不沦为怪物的必要条件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他没能看到怜悯心会派生出种种美德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卢梭认为怜悯心在自然状态下比在理性状态下更真切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因此野蛮人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由于缺乏理性和智慧更容易发挥同情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卢梭认为怜悯心能代替法律、良风美俗和道德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它可以使人在没有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受过教育熏陶的情况下也不会做恶事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虽然卢梭与孟子都由衷地赞美人类的怜悯心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但在二者的理想政治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，怜悯心的地位显然有实质的不同。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0_1#364967a3e?pid=b7cfc94ab&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C项，“怜悯心能代替法律、良风美俗和道德”错误。原文说</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在自</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然状态下</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，怜悯心不仅可以代替法律、良风美俗和道德”，原文有</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在自</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然状态下</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”的前提。另外，“不会做恶事”也过于绝对。原文说</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我们不应</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当在高深的理论中而应当在这种自然的感情中去寻找人即使没有受过教</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育的熏陶也不愿意做恶事的原因</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”，原文是“不愿意”，而非“不会”。</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_1#9c909b426?pid=b7cfc94ab&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2_1#9c909b426.bracket?pid=b7cfc94ab&amp;color=0,0,0&amp;vpa=4&amp;vtp=1"/>
          <p:cNvSpPr/>
          <p:nvPr/>
        </p:nvSpPr>
        <p:spPr>
          <a:xfrm>
            <a:off x="88017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1_2#9c909b426.choices?pid=b7cfc94ab&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材料一和材料二都论及了对怜悯心的认识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不过两则材料谈论的角</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度并不相同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理智使人产生自爱心，容易使人专注于关心自己，因此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过于理智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反而让人远离天性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“心理情感原则”是儒家区别于其他学派的关键点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也是与卢梭学说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的完全不同之处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卢梭认为自然情感不稳定，可能与正义冲突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并否定了其成为政治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制度根基的合理性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3_1#9c909b426?pid=b7cfc94ab&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C项，“是与卢梭学说的完全不同之处”错误。根据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卢梭可被列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为为数不多的重视情感的大师之一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这从其关于怜悯心之道德意义的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深度挖掘剖析可见一斑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”可知，卢梭也重视情感。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4_1#ffc30ace7?pid=b7cfc94a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下列说法中，最不适合作为论据来支撑材料二论述的“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心理情感原则</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的一项是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5_1#ffc30ace7.bracket?pid=b7cfc94ab&amp;color=0,0,0&amp;vpa=5&amp;vtp=1"/>
          <p:cNvSpPr/>
          <p:nvPr/>
        </p:nvSpPr>
        <p:spPr>
          <a:xfrm>
            <a:off x="3556666" y="11233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4_2#ffc30ace7.choices?pid=b7cfc94ab&amp;color=0,0,0&amp;vtp=1&amp;bbb=1"/>
          <p:cNvSpPr/>
          <p:nvPr/>
        </p:nvSpPr>
        <p:spPr>
          <a:xfrm>
            <a:off x="612648" y="180665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孝弟也者，其为仁之本与！</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乐民之乐者，民亦乐其乐。</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先王有不忍人之心，斯有不忍人之政矣。</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法不阿贵，绳不挠曲。</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6_1#ffc30ace7?pid=b7cfc94ab&amp;color=0,0,0&amp;vtp=1&amp;bbb=1&amp;hb=1"/>
          <p:cNvSpPr/>
          <p:nvPr/>
        </p:nvSpPr>
        <p:spPr>
          <a:xfrm>
            <a:off x="612648" y="467999"/>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D项，材料二的“心理情感原则”是儒家的思想原则。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项出自孔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《论语·学而》，是儒家的思想原则；B项出自《孟子·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梁惠王下</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是儒家的思想原则</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；C项出自《孟子·公孙丑上》，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是儒家的思想原则</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项出自《韩非子·有度》，属于法家思想。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1c23621f?pid=ec0d150d5&amp;color=0,173,163&amp;vtp=1&amp;bt=1&amp;bbb=1"/>
          <p:cNvSpPr/>
          <p:nvPr/>
        </p:nvSpPr>
        <p:spPr>
          <a:xfrm>
            <a:off x="612648" y="466344"/>
            <a:ext cx="10963656" cy="653479"/>
          </a:xfrm>
          <a:prstGeom prst="rect">
            <a:avLst/>
          </a:prstGeom>
          <a:noFill/>
        </p:spPr>
        <p:txBody>
          <a:bodyPr wrap="none" lIns="0" tIns="0" rIns="0" bIns="0" rtlCol="0" anchor="t"/>
          <a:lstStyle/>
          <a:p>
            <a:pPr algn="ctr" latinLnBrk="1">
              <a:lnSpc>
                <a:spcPts val="50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aa31189f0?pid=51c23621f&amp;color=0,0,0&amp;vtp=1&amp;bbb=1&amp;hb=1"/>
          <p:cNvSpPr/>
          <p:nvPr/>
        </p:nvSpPr>
        <p:spPr>
          <a:xfrm>
            <a:off x="612648" y="1119142"/>
            <a:ext cx="10963656" cy="52578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46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在自然状态下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怜闵心</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可以代替法律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良风美俗和道德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有这样一个优点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它能让每一个人都不可能对它温柔的声音充耳不闻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它能使每一个身强力壮的野峦人</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到别处去寻找食物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不去抢夺身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体柔弱的孩子或老人费了许多辛苦才获得的东西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在训导人们方面</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它摒弃了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你们愿意人怎样待你们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你们也要怎样待人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这样一句富于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理性和符合公正原则的精僻格言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而采用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在谋求你的利益时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要尽可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能不损害他人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这样一句出自善良天性的格言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尽管这句格言没有前一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句格言完善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但也许更有用处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2_1#4e37a9bc1?sp=1&amp;pid=b7cfc94ab&amp;color=0,0,0&amp;vtp=1&amp;bt=1&amp;bbb=1&amp;hb=1&amp;hltap=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请依据材料二，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概括孟子和卢梭关于怜悯心在理想政治中角色的差异</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3_1#4e37a9bc1?sp=1&amp;pid=b7cfc94ab&amp;color=0,0,0&amp;vtp=1&amp;bt=1&amp;bbb=1&amp;hb=1&amp;hla=1"/>
          <p:cNvSpPr/>
          <p:nvPr/>
        </p:nvSpPr>
        <p:spPr>
          <a:xfrm>
            <a:off x="612648" y="1598935"/>
            <a:ext cx="10963656" cy="4673600"/>
          </a:xfrm>
          <a:prstGeom prst="rect">
            <a:avLst/>
          </a:prstGeom>
          <a:noFill/>
        </p:spPr>
        <p:txBody>
          <a:bodyPr wrap="none" lIns="0" tIns="0" rIns="0" bIns="0" rtlCol="0" anchor="t"/>
          <a:lstStyle/>
          <a:p>
            <a:pPr latinLnBrk="1">
              <a:lnSpc>
                <a:spcPts val="46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孟子认为怜悯心是理想政治的基石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其政治哲学体现了情感</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主义的进路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，主张从人的情感本源中汲取道德和政治力量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将家庭情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感作为政治情感的重要资源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，并强调情感的道德敏感性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孟子的怜悯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心是恻隐之心的表现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，旨在通过情感来实现仁政。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卢梭则认为怜悯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心虽具有道德意义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但因其具有不稳定性所以不足以作为政治制度的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根基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。他的政治哲学更突出契约理性精神，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认为应通过遵守社会契约</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诉诸理性而非情感冲动来实现正义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。在卢梭的理想政治中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基于契约</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的情感才值得推崇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，理性是构建理想政治的关键。（每点2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8_1#4e37a9bc1?pid=b7cfc94a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首先，找到孟子和卢梭“关于怜悯心在理想政治中角色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的对应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信息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；其次，进行比较，分条概括。孟子的观点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孟子由恻隐之心发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展出理想政治的学说</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从中汲取道德和政治力量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李泽厚就指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心理情感原则”。卢梭的观点：“但较诸情感</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至少自然情</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——无论如何不足以作为政治制度之根基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孟子和卢梭在怜悯心在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理想政治中的角色的问题上存在明显差异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孟子将怜悯心视为政治基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，卢梭则认为理性更为重要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这两种观点分别代表了情感主义和契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约理性两种不同的政治哲学传统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2_1#70b966144?sp=1&amp;pid=b7cfc94ab&amp;color=0,0,0&amp;vtp=1&amp;bt=1&amp;bbb=1&amp;hb=1&amp;hltap=1"/>
          <p:cNvSpPr/>
          <p:nvPr/>
        </p:nvSpPr>
        <p:spPr>
          <a:xfrm>
            <a:off x="612648" y="468000"/>
            <a:ext cx="10963656" cy="381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材料二结构思路清晰，论证充分有力，请简要分析。（6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0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24_1#70b966144?pid=b7cfc94ab&amp;color=0,0,0&amp;vtp=1&amp;bbb=1&amp;hb=1"/>
          <p:cNvSpPr/>
          <p:nvPr/>
        </p:nvSpPr>
        <p:spPr>
          <a:xfrm>
            <a:off x="612648" y="4321254"/>
            <a:ext cx="10963656" cy="1905000"/>
          </a:xfrm>
          <a:prstGeom prst="rect">
            <a:avLst/>
          </a:prstGeom>
          <a:noFill/>
        </p:spPr>
        <p:txBody>
          <a:bodyPr wrap="none" lIns="0" tIns="0" rIns="0" bIns="0" rtlCol="0" anchor="t"/>
          <a:lstStyle/>
          <a:p>
            <a:pPr algn="l"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分析题目可知，“结构思路清晰”是材料二的结构特点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断材料二是总分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、分总还是总分总结构；“论证充分有力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是指材料二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合理运用了论证方法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，需要结合具体文本进行分析。</a:t>
            </a:r>
            <a:endParaRPr lang="en-US" altLang="zh-CN" sz="2800" dirty="0"/>
          </a:p>
        </p:txBody>
      </p:sp>
      <p:sp>
        <p:nvSpPr>
          <p:cNvPr id="4" name="QB_4_AN.23_1#70b966144?sp=1&amp;pid=b7cfc94ab&amp;color=0,0,0&amp;vtp=1&amp;bt=1&amp;bbb=1&amp;hb=1&amp;hla=1"/>
          <p:cNvSpPr/>
          <p:nvPr/>
        </p:nvSpPr>
        <p:spPr>
          <a:xfrm>
            <a:off x="612648" y="1086871"/>
            <a:ext cx="10963656" cy="3175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材料二使用了总分总的结构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首先明确卢梭和孟子的有关观</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点存在种种差异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，然后分述孟子“恻隐之心”与卢梭“怜悯心”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的特点</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最后予以总结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。②第二段运用举例论证和道理论证，论证了孟子的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理情感原则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”；第三段则重点阐释了卢梭的理性精神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二者形成鲜明对</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，论证充分有力。（每点3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left)">
                                      <p:cBhvr>
                                        <p:cTn id="33" dur="500"/>
                                        <p:tgtEl>
                                          <p:spTgt spid="3">
                                            <p:txEl>
                                              <p:pRg st="1" end="1"/>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wipe(left)">
                                      <p:cBhvr>
                                        <p:cTn id="3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954f6065d?sp=1&amp;pid=aa31189f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文中有多处错别字，请找出两处并加以改正。（4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3" name="QB_4_AN.3_1#954f6065d.blank?pid=aa31189f0&amp;color=0,0,0&amp;vpa=1&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闵”改为“悯”，“峦”改为“蛮”，“僻”改为“辟”。（每处2分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找出任意两处即可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9f0415058?sp=1&amp;pid=aa31189f0&amp;color=0,0,0&amp;mp=1&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根据行文脉络的逻辑关系，在横线处填上恰当的关联词。（4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800" dirty="0"/>
          </a:p>
        </p:txBody>
      </p:sp>
      <p:sp>
        <p:nvSpPr>
          <p:cNvPr id="3" name="QB_4_AN.5_1#9f0415058.blank?pid=aa31189f0&amp;color=0,0,0&amp;mp=1&amp;vpa=2&amp;vtp=1&amp;bbb=1"/>
          <p:cNvSpPr/>
          <p:nvPr/>
        </p:nvSpPr>
        <p:spPr>
          <a:xfrm>
            <a:off x="1499267" y="1085220"/>
            <a:ext cx="668972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①不仅</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②而且</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③宁可</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④也（每处1分）</a:t>
            </a:r>
            <a:endParaRPr lang="en-US" altLang="zh-CN" sz="2800" dirty="0"/>
          </a:p>
        </p:txBody>
      </p:sp>
      <p:sp>
        <p:nvSpPr>
          <p:cNvPr id="4" name="QB_4_AS.6_1#9f0415058?pid=aa31189f0&amp;color=0,0,0&amp;vtp=1&amp;bbb=1&amp;hb=1"/>
          <p:cNvSpPr/>
          <p:nvPr/>
        </p:nvSpPr>
        <p:spPr>
          <a:xfrm>
            <a:off x="612648" y="1806654"/>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文段说怜悯心能代替法律等，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还能让人无法对其声音充耳不闻</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呈递进关系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。故①处填“不仅”，②处填“而且”。“不仅</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一组表递进关系的关联词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文段说身强力壮的野蛮人在行为选择上</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宁愿去别处找食物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，也不抢夺弱者的东西。故③处填“宁可”，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也”。“宁可</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”表示一种选择关系。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f03f1b29?pid=ec0d150d5&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7_1#b7cfc94ab?pid=df03f1b29&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曼德维尔已经很清楚地认识到</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如果大自然不赋予人类以怜悯心来</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支持他的理性</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人类尽管有种种美德</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也终归会成为怪物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曼德维尔没有看到的是</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人类的种种社会美德</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曼德维尔否认人类有这</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种美德</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全都是从这个品质中派生出来的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的确</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人们所说的慷慨</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慈和人道</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如果不是指对弱者</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罪人和整个人类怀抱的怜悯心</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又指的</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b7cfc94ab?pid=df03f1b2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是什么呢</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其实</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从深层次的意义上看</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人们所说的善意和友谊</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无非</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就是对某一个特定的对象所抱有的持久的怜悯之心而已</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因为我们希望</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某一个人不受苦</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不是希望他幸福</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又是希望他什么呢</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即使说怜悯心</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真的只不过是使我们设身处地地为受苦的人着想的一种感情</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这种感情在野蛮人心中不明显</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但甚强烈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而在文明人心中虽较明显</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但很微弱</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这种说法</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除了更加有力地证明我的论点符合真理以外</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还能说明什么呢</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的确</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在旁边观看的动物愈是对受难的动物的痛苦感</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同身受</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它的同情心便愈是强烈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很显然</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这种感同身受的程度</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在自</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然状态下比在理智状态下更真切得多</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理智使人产生自爱心</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而加强自</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b7cfc94ab?pid=df03f1b2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爱心的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是头脑的思考</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自爱心使人汲汲于关心自己</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使他远离一切使</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他感到为难和痛苦的事物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哲学使人孤独</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使他在看见一个受难的人时</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竟暗自在心中说</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你想死就死吧</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只要我平安无事就行了</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只有整个社</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会的危难才能惊醒哲学家的沉睡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把他从床上拉起来</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即使有人明目张</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胆地在哲学家的窗前掐另一个人的脖子</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他也能若无其事地用手捂着他</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的耳朵</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稍加思索之后</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便不让他心中激动的天性使他对那个被杀害的</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人表示同情</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野蛮人绝没有这么高超的本领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由于他缺乏智慧和理智</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他总是一往无前地发挥人类天然的感情</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在社会动荡不安时</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街头发生争吵时</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奔赴现场的总是平民</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而行事小心的人却往往避而远</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b7cfc94ab?pid=df03f1b2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把打斗的双方拉开</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挺身出来阻止诚实的人们互相厮拼的</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往往是</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市井小民和菜市场的妇女</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可以肯定的是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怜悯心是一种自然的感情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它能缓和每一个人只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知道顾自己的自爱心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从而有助于整个人类的互相保存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它使我们在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看见别人受难时毫不犹豫地去帮助他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在自然状态下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怜悯心不仅可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以代替法律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良风美俗和道德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而且还有这样一个优点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它能让每一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个人都不可能对它温柔的声音充耳不闻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它能使每一个身强力壮的野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蛮人宁可到别处去寻找食物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也不去抢夺身体柔弱的孩子或老人费了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许多辛苦才获得的东西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在训导人们方面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它摒弃了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你们愿意人怎样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b7cfc94ab?pid=df03f1b2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待你们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你们也要怎样待人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这样一句富于理性和符合公正原则的精辟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格言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而采用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在谋求你的利益时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要尽可能不损害他人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这样一句出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自善良天性的格言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尽管这句格言没有前一句格言完善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但也许更有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总而言之一句话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我们不应当在高深的理论中而应当在这种自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然的感情中去寻找人即使没有受过教育的熏陶也不愿意做恶事的原因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虽然苏格拉底和具有他那种素养的人可以通过理性而获得美德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如果人类的生存要依靠组成人类的人的推理的话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则人类也许早就灭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亡了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摘自卢梭《怜悯是人的天性》）</a:t>
            </a: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5354</Words>
  <Application>WPS 演示</Application>
  <PresentationFormat>宽屏</PresentationFormat>
  <Paragraphs>226</Paragraphs>
  <Slides>22</Slides>
  <Notes>15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2025-04-01T09:14:00Z</dcterms:created>
  <dcterms:modified xsi:type="dcterms:W3CDTF">2025-09-02T09:27:47Z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0A4FB795D4C74620AB4BFD92A6D8C913_12</vt:lpwstr>
  </property>
  <property fmtid="{D5CDD505-2E9C-101B-9397-08002B2CF9AE}" pid="3" name="KSOProductBuildVer">
    <vt:lpwstr>2052-12.1.0.22529</vt:lpwstr>
  </property>
</Properties>
</file>